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3" r:id="rId2"/>
    <p:sldId id="332" r:id="rId3"/>
    <p:sldId id="333" r:id="rId4"/>
    <p:sldId id="334" r:id="rId5"/>
    <p:sldId id="336" r:id="rId6"/>
    <p:sldId id="358" r:id="rId7"/>
    <p:sldId id="354" r:id="rId8"/>
    <p:sldId id="331" r:id="rId9"/>
    <p:sldId id="357" r:id="rId10"/>
    <p:sldId id="346" r:id="rId11"/>
    <p:sldId id="347" r:id="rId12"/>
    <p:sldId id="348" r:id="rId13"/>
    <p:sldId id="349" r:id="rId14"/>
    <p:sldId id="350" r:id="rId15"/>
    <p:sldId id="359" r:id="rId16"/>
    <p:sldId id="355" r:id="rId17"/>
    <p:sldId id="356" r:id="rId18"/>
    <p:sldId id="353" r:id="rId19"/>
    <p:sldId id="264" r:id="rId2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4" autoAdjust="0"/>
    <p:restoredTop sz="85821" autoAdjust="0"/>
  </p:normalViewPr>
  <p:slideViewPr>
    <p:cSldViewPr snapToGrid="0" snapToObjects="1">
      <p:cViewPr varScale="1">
        <p:scale>
          <a:sx n="74" d="100"/>
          <a:sy n="74" d="100"/>
        </p:scale>
        <p:origin x="666" y="54"/>
      </p:cViewPr>
      <p:guideLst>
        <p:guide orient="horz" pos="2183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6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456EB-471B-4DCB-8E75-4F1174BDDA9A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13547-4E2F-4F3F-8ED4-C0153FA77D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1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13547-4E2F-4F3F-8ED4-C0153FA77D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97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02170A-4C33-1444-A524-37E260B8A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58AAC1-4CAA-1148-976C-327219A66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5E4981-2F5A-6D49-8E17-EBCDCEDD9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F99C-6DB3-4844-9E7C-E338E8DF2742}" type="datetimeFigureOut">
              <a:rPr lang="es-EC" smtClean="0"/>
              <a:t>27/04/2021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7397BF-BDF2-5648-8104-0796AED6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93A1EC-2844-944B-941B-CDFF6FFE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BCBC-36E9-9546-845D-9CA20044FE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2058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BCBDF-4264-B248-87AE-26A30BE35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6D24DF-78BB-4749-A3AE-518BB840B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DFA830-E5F9-3A40-9F39-202EB1BE6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F99C-6DB3-4844-9E7C-E338E8DF2742}" type="datetimeFigureOut">
              <a:rPr lang="es-EC" smtClean="0"/>
              <a:t>27/04/2021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5D53FA-0921-CE4D-930B-EB8ECA854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928C10-AF11-8441-ACC2-E96576077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BCBC-36E9-9546-845D-9CA20044FE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0742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652735-DE44-4C4F-9BFC-9C3E857D83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11B056-5815-0541-A5BB-9EE84A1D0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6A2CF0-8AF8-204B-B012-A70BC4194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F99C-6DB3-4844-9E7C-E338E8DF2742}" type="datetimeFigureOut">
              <a:rPr lang="es-EC" smtClean="0"/>
              <a:t>27/04/2021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B2FD8-DFC6-A245-82D1-A26731EB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688838-8E1C-C14C-857B-BEF1EC5E5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BCBC-36E9-9546-845D-9CA20044FE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238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FF114-F837-BB49-82A5-260CCD4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034A82-6777-444E-8956-1A434FA3D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B68ABB-90FA-1E43-8ABF-E9A5EAAC8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F99C-6DB3-4844-9E7C-E338E8DF2742}" type="datetimeFigureOut">
              <a:rPr lang="es-EC" smtClean="0"/>
              <a:t>27/04/2021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086524-B37B-4C43-B1D7-0892BA98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1045AF-849B-9545-AEA1-C57D688D0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BCBC-36E9-9546-845D-9CA20044FE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08330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D2A0C-0B26-2B41-A99C-88F2D7C33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25344C-4D19-4146-AE0F-9E7EAAE69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27375F-AC40-1147-B10C-7BF3CC58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F99C-6DB3-4844-9E7C-E338E8DF2742}" type="datetimeFigureOut">
              <a:rPr lang="es-EC" smtClean="0"/>
              <a:t>27/04/2021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93CA67-B9A7-9945-8DE1-6651A5B35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95AA9D-25DB-984C-AE45-17B5761C1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BCBC-36E9-9546-845D-9CA20044FE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7146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572885-79A9-E34B-BD91-9B200957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DAF2AD-7464-3047-9302-AA70F7E88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36CA9D-FC5C-0F4F-99D5-93CCBBF8D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EB0E2B-AE9A-4646-8257-1E9A66DC7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F99C-6DB3-4844-9E7C-E338E8DF2742}" type="datetimeFigureOut">
              <a:rPr lang="es-EC" smtClean="0"/>
              <a:t>27/04/2021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B64FE4-4FDB-FB4F-8AD9-CE4DFB807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ADFC32-BB7D-CF4C-BF82-DC82F68E1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BCBC-36E9-9546-845D-9CA20044FE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608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E7BB9-E86E-C047-AAF9-A5DE78D3E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2FDBD0-BAB3-594A-B7F2-88747D284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2D511B-4419-F84D-9BE7-AF7398534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CAAE67-4ADB-4144-A441-8232D0CAA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7606C8A-485B-C347-8A8B-68F84A668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D5E19D3-1B2A-3F45-9FFB-79F862B90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F99C-6DB3-4844-9E7C-E338E8DF2742}" type="datetimeFigureOut">
              <a:rPr lang="es-EC" smtClean="0"/>
              <a:t>27/04/2021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8F702BD-34B3-374C-A71B-2FB922FA4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4B40415-AF0C-EE4B-990F-9A3D015B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BCBC-36E9-9546-845D-9CA20044FE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44985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D46D3B-C522-B548-8877-E8E1853C1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6302A15-A483-3549-AF98-01650113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F99C-6DB3-4844-9E7C-E338E8DF2742}" type="datetimeFigureOut">
              <a:rPr lang="es-EC" smtClean="0"/>
              <a:t>27/04/2021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8527F61-8F89-EA41-85C2-17A0264AE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F371FD4-BAD0-A449-A92C-DB393886B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BCBC-36E9-9546-845D-9CA20044FE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3342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8B6C33C-AC86-2348-838E-A65C939B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F99C-6DB3-4844-9E7C-E338E8DF2742}" type="datetimeFigureOut">
              <a:rPr lang="es-EC" smtClean="0"/>
              <a:t>27/04/2021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E4ACA7C-E44F-F141-9D01-B1D050D47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381B2F-50A9-C94C-8B21-D07FB7290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BCBC-36E9-9546-845D-9CA20044FE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1259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EC838-30C1-9549-98DD-1CCDEF4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335D30-16E2-F34F-895F-8F41EFC86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9CB2EB-FF05-FB4D-AE29-30E0A8C78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A608B4-AA06-7342-BCBE-976161911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F99C-6DB3-4844-9E7C-E338E8DF2742}" type="datetimeFigureOut">
              <a:rPr lang="es-EC" smtClean="0"/>
              <a:t>27/04/2021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161CAD-88E7-E74E-B5CF-5936A90B8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25AAE1-4D1E-7B42-824E-E38EE1ED0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BCBC-36E9-9546-845D-9CA20044FE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29445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1D5386-86BB-D24D-9F08-02524B01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3569916-3577-D542-A4B3-1D25C3FE54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DB3309-028B-694D-88D1-C9D776804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8BDAE4-B607-1644-80CE-FC6F6E9B3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F99C-6DB3-4844-9E7C-E338E8DF2742}" type="datetimeFigureOut">
              <a:rPr lang="es-EC" smtClean="0"/>
              <a:t>27/04/2021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FA6691-49CF-D54D-ABAA-040084148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2E0D52-FB3C-1A46-806D-8F856703C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BCBC-36E9-9546-845D-9CA20044FE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011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4A00050-5AB7-F34F-85A4-B9598178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27DB8E-B33E-7C47-BEC9-EDBB3CE8C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349CD5-83CA-5942-9C0E-EF0BF8915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8F99C-6DB3-4844-9E7C-E338E8DF2742}" type="datetimeFigureOut">
              <a:rPr lang="es-EC" smtClean="0"/>
              <a:t>27/04/2021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1EAA5D-CE87-4C4E-99D2-1892CAB9F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281F06-894A-CF48-A3CF-8FEF69668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9BCBC-36E9-9546-845D-9CA20044FE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09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hyperlink" Target="mailto:braulio.lahuathe@iniap.gob.ec" TargetMode="External"/><Relationship Id="rId18" Type="http://schemas.openxmlformats.org/officeDocument/2006/relationships/hyperlink" Target="mailto:danilo.vera@iniap.gob.ec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5.jpeg"/><Relationship Id="rId7" Type="http://schemas.openxmlformats.org/officeDocument/2006/relationships/hyperlink" Target="mailto:eduardo.morillo@iniap.gob.ec" TargetMode="External"/><Relationship Id="rId12" Type="http://schemas.openxmlformats.org/officeDocument/2006/relationships/image" Target="../media/image11.jpeg"/><Relationship Id="rId1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tecnologia.iniap.gob.ec/images/estaciones/pichi/arturogarzon.pdf" TargetMode="External"/><Relationship Id="rId20" Type="http://schemas.openxmlformats.org/officeDocument/2006/relationships/hyperlink" Target="mailto:zoila.solis@iniap.gob.ec" TargetMode="Externa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8.jpeg"/><Relationship Id="rId11" Type="http://schemas.openxmlformats.org/officeDocument/2006/relationships/hyperlink" Target="mailto:jose.ochoa@iniap.gob.ec" TargetMode="External"/><Relationship Id="rId24" Type="http://schemas.openxmlformats.org/officeDocument/2006/relationships/hyperlink" Target="mailto:lenin.paz@iniap.gob.ec" TargetMode="External"/><Relationship Id="rId5" Type="http://schemas.openxmlformats.org/officeDocument/2006/relationships/hyperlink" Target="mailto:eliza.quala@iniap.gob.ec" TargetMode="External"/><Relationship Id="rId15" Type="http://schemas.openxmlformats.org/officeDocument/2006/relationships/hyperlink" Target="mailto:ivan.garzon@iniap.gob.ec" TargetMode="External"/><Relationship Id="rId23" Type="http://schemas.openxmlformats.org/officeDocument/2006/relationships/image" Target="../media/image16.jpeg"/><Relationship Id="rId10" Type="http://schemas.openxmlformats.org/officeDocument/2006/relationships/image" Target="../media/image10.jpeg"/><Relationship Id="rId19" Type="http://schemas.openxmlformats.org/officeDocument/2006/relationships/image" Target="../media/image14.jpeg"/><Relationship Id="rId4" Type="http://schemas.openxmlformats.org/officeDocument/2006/relationships/image" Target="../media/image7.jpeg"/><Relationship Id="rId9" Type="http://schemas.openxmlformats.org/officeDocument/2006/relationships/hyperlink" Target="mailto:ivan.samaniego@iniap.gob.ec" TargetMode="External"/><Relationship Id="rId14" Type="http://schemas.openxmlformats.org/officeDocument/2006/relationships/image" Target="../media/image12.jpeg"/><Relationship Id="rId22" Type="http://schemas.openxmlformats.org/officeDocument/2006/relationships/hyperlink" Target="mailto:daniel.navia@iniap.gob.ec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2.png"/><Relationship Id="rId7" Type="http://schemas.openxmlformats.org/officeDocument/2006/relationships/image" Target="../media/image20.tif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10" Type="http://schemas.openxmlformats.org/officeDocument/2006/relationships/image" Target="../media/image23.tiff"/><Relationship Id="rId4" Type="http://schemas.openxmlformats.org/officeDocument/2006/relationships/image" Target="../media/image17.tiff"/><Relationship Id="rId9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455DF9E-59BD-734A-A102-D5951D0C6F82}"/>
              </a:ext>
            </a:extLst>
          </p:cNvPr>
          <p:cNvSpPr/>
          <p:nvPr/>
        </p:nvSpPr>
        <p:spPr>
          <a:xfrm>
            <a:off x="537494" y="2903112"/>
            <a:ext cx="109812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6000" dirty="0">
                <a:solidFill>
                  <a:schemeClr val="bg1"/>
                </a:solidFill>
                <a:latin typeface="Britannic Bold" panose="020B0903060703020204" pitchFamily="34" charset="77"/>
              </a:rPr>
              <a:t> </a:t>
            </a:r>
            <a:r>
              <a:rPr lang="es-EC" sz="6000" dirty="0">
                <a:solidFill>
                  <a:srgbClr val="FFFF00"/>
                </a:solidFill>
                <a:latin typeface="Britannic Bold" panose="020B0903060703020204" pitchFamily="34" charset="77"/>
              </a:rPr>
              <a:t>ACCIONES EN BANANO Y PLÁTANO </a:t>
            </a:r>
          </a:p>
        </p:txBody>
      </p:sp>
    </p:spTree>
    <p:extLst>
      <p:ext uri="{BB962C8B-B14F-4D97-AF65-F5344CB8AC3E}">
        <p14:creationId xmlns:p14="http://schemas.microsoft.com/office/powerpoint/2010/main" val="31428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69A2FC-2A38-F145-9EED-8B603C33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992"/>
            <a:ext cx="10515600" cy="1325563"/>
          </a:xfrm>
        </p:spPr>
        <p:txBody>
          <a:bodyPr/>
          <a:lstStyle/>
          <a:p>
            <a:r>
              <a:rPr lang="es-ES" dirty="0"/>
              <a:t>FOC R4T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4C06B51-D03D-F449-A686-4EE8E8403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00162"/>
              </p:ext>
            </p:extLst>
          </p:nvPr>
        </p:nvGraphicFramePr>
        <p:xfrm>
          <a:off x="232136" y="1007163"/>
          <a:ext cx="11727727" cy="5714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6459">
                  <a:extLst>
                    <a:ext uri="{9D8B030D-6E8A-4147-A177-3AD203B41FA5}">
                      <a16:colId xmlns:a16="http://schemas.microsoft.com/office/drawing/2014/main" val="3172971513"/>
                    </a:ext>
                  </a:extLst>
                </a:gridCol>
                <a:gridCol w="4046459">
                  <a:extLst>
                    <a:ext uri="{9D8B030D-6E8A-4147-A177-3AD203B41FA5}">
                      <a16:colId xmlns:a16="http://schemas.microsoft.com/office/drawing/2014/main" val="3055571133"/>
                    </a:ext>
                  </a:extLst>
                </a:gridCol>
                <a:gridCol w="3634809">
                  <a:extLst>
                    <a:ext uri="{9D8B030D-6E8A-4147-A177-3AD203B41FA5}">
                      <a16:colId xmlns:a16="http://schemas.microsoft.com/office/drawing/2014/main" val="2818123524"/>
                    </a:ext>
                  </a:extLst>
                </a:gridCol>
              </a:tblGrid>
              <a:tr h="14485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Componente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Actividad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Resultados esperados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extLst>
                  <a:ext uri="{0D108BD9-81ED-4DB2-BD59-A6C34878D82A}">
                    <a16:rowId xmlns:a16="http://schemas.microsoft.com/office/drawing/2014/main" val="1366327553"/>
                  </a:ext>
                </a:extLst>
              </a:tr>
              <a:tr h="55163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Agricultura de precisión 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Métodos de identificación temprana de  FOC R4T utilizando imágenes espectrales a través del uso de drones.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Metodología para identificación temprana de FOC R4T.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extLst>
                  <a:ext uri="{0D108BD9-81ED-4DB2-BD59-A6C34878D82A}">
                    <a16:rowId xmlns:a16="http://schemas.microsoft.com/office/drawing/2014/main" val="1327832172"/>
                  </a:ext>
                </a:extLst>
              </a:tr>
              <a:tr h="691178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Agronomía</a:t>
                      </a:r>
                      <a:endParaRPr lang="es-ES" sz="1600" dirty="0">
                        <a:effectLst/>
                      </a:endParaRPr>
                    </a:p>
                    <a:p>
                      <a:pPr indent="449580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Evaluar alternativas de manejo del cultivo para mejorar la nutrición y minimizar el impacto de FOC R4T.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Al menos tres alternativas de manejo basadas en la nutrición balanceada del cultivo, para minimizar el impacto de FOC R4T.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extLst>
                  <a:ext uri="{0D108BD9-81ED-4DB2-BD59-A6C34878D82A}">
                    <a16:rowId xmlns:a16="http://schemas.microsoft.com/office/drawing/2014/main" val="1454003532"/>
                  </a:ext>
                </a:extLst>
              </a:tr>
              <a:tr h="6911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Determinación de factores (físicos, químicos y biológicos) del suelo que predisponen a la planta para mayor incidencia de FOC R4T.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Identificados, principales factores de suelo predisponentes para una mayor incidencia de FOC R4T.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extLst>
                  <a:ext uri="{0D108BD9-81ED-4DB2-BD59-A6C34878D82A}">
                    <a16:rowId xmlns:a16="http://schemas.microsoft.com/office/drawing/2014/main" val="119108636"/>
                  </a:ext>
                </a:extLst>
              </a:tr>
              <a:tr h="594056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Sanidad Vegetal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Colecta a nivel nacional de microorganismos benéficos posibles antagonistas de FOC R4T.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Al menos un microorganismo benéficos eficientes para el manejo de FOC R4T.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extLst>
                  <a:ext uri="{0D108BD9-81ED-4DB2-BD59-A6C34878D82A}">
                    <a16:rowId xmlns:a16="http://schemas.microsoft.com/office/drawing/2014/main" val="2525972866"/>
                  </a:ext>
                </a:extLst>
              </a:tr>
              <a:tr h="55163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Determinación de la eficiencia de las medidas de bioseguridad para la prevención de FOC R4T.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Se conoce la eficiencia de las medidas de bioseguridad que se utilizan en la prevención del FOC R4T.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extLst>
                  <a:ext uri="{0D108BD9-81ED-4DB2-BD59-A6C34878D82A}">
                    <a16:rowId xmlns:a16="http://schemas.microsoft.com/office/drawing/2014/main" val="2234927014"/>
                  </a:ext>
                </a:extLst>
              </a:tr>
              <a:tr h="691178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Mejoramiento Genético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Pruebas de adaptabilidad de materiales resistentes y/o tolerantes a FOC R4T.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Se conoce el comportamiento agronómico y productivo de materiales reportados como resistentes y/o tolerantes a FOC R4T.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extLst>
                  <a:ext uri="{0D108BD9-81ED-4DB2-BD59-A6C34878D82A}">
                    <a16:rowId xmlns:a16="http://schemas.microsoft.com/office/drawing/2014/main" val="863640060"/>
                  </a:ext>
                </a:extLst>
              </a:tr>
              <a:tr h="55163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Desarrollo de cultivares (inducción de mutaciones) con posible resistencia a enfermedades de banano.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Al menos un material promisorio desarrollado.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65" marR="54365" marT="0" marB="0" anchor="ctr"/>
                </a:tc>
                <a:extLst>
                  <a:ext uri="{0D108BD9-81ED-4DB2-BD59-A6C34878D82A}">
                    <a16:rowId xmlns:a16="http://schemas.microsoft.com/office/drawing/2014/main" val="183265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140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FAEB9-FD37-D24A-86ED-47ACECA66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LMR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A108BC6-F184-7044-B002-E3A60A1E28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153640"/>
              </p:ext>
            </p:extLst>
          </p:nvPr>
        </p:nvGraphicFramePr>
        <p:xfrm>
          <a:off x="838200" y="1797890"/>
          <a:ext cx="10312730" cy="4160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6946">
                  <a:extLst>
                    <a:ext uri="{9D8B030D-6E8A-4147-A177-3AD203B41FA5}">
                      <a16:colId xmlns:a16="http://schemas.microsoft.com/office/drawing/2014/main" val="141982197"/>
                    </a:ext>
                  </a:extLst>
                </a:gridCol>
                <a:gridCol w="3557892">
                  <a:extLst>
                    <a:ext uri="{9D8B030D-6E8A-4147-A177-3AD203B41FA5}">
                      <a16:colId xmlns:a16="http://schemas.microsoft.com/office/drawing/2014/main" val="1509023376"/>
                    </a:ext>
                  </a:extLst>
                </a:gridCol>
                <a:gridCol w="3557892">
                  <a:extLst>
                    <a:ext uri="{9D8B030D-6E8A-4147-A177-3AD203B41FA5}">
                      <a16:colId xmlns:a16="http://schemas.microsoft.com/office/drawing/2014/main" val="1953819113"/>
                    </a:ext>
                  </a:extLst>
                </a:gridCol>
              </a:tblGrid>
              <a:tr h="29473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Componentes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Actividad</a:t>
                      </a:r>
                      <a:endParaRPr lang="es-ES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Resultados esperados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5997318"/>
                  </a:ext>
                </a:extLst>
              </a:tr>
              <a:tr h="913221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Agronomía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Estandarización de protocolo para muestreo y análisis de LMR.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Protocolo de muestreo y análisis de LMR, adaptado a las exigencias de la Unión Europea-UE.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6608691"/>
                  </a:ext>
                </a:extLst>
              </a:tr>
              <a:tr h="122246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Validación de alternativas tecnológicas para el manejo de plagas en banao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Alternativa tecnológica con base en productos de bajo impacto y metodologías de manejo para problemas fitosanitarios.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5002610"/>
                  </a:ext>
                </a:extLst>
              </a:tr>
              <a:tr h="122246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Evaluación de moléculas alternativas para reemplazar el uso de clorpirifos.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>
                          <a:effectLst/>
                        </a:rPr>
                        <a:t>Identificación de al menos dos moléculas para reemplazar al clorpirifos en el control de plagas de banano</a:t>
                      </a:r>
                      <a:endParaRPr lang="es-ES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5828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130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8D753B-268F-C445-B591-6AE6D94BE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Sigatoka</a:t>
            </a:r>
            <a:r>
              <a:rPr lang="es-ES" dirty="0"/>
              <a:t> Negra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5C2F0FA-DCA5-FA4D-A8EA-EAB62DF1B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046885"/>
              </p:ext>
            </p:extLst>
          </p:nvPr>
        </p:nvGraphicFramePr>
        <p:xfrm>
          <a:off x="647217" y="1690688"/>
          <a:ext cx="10824348" cy="42055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3566">
                  <a:extLst>
                    <a:ext uri="{9D8B030D-6E8A-4147-A177-3AD203B41FA5}">
                      <a16:colId xmlns:a16="http://schemas.microsoft.com/office/drawing/2014/main" val="193263919"/>
                    </a:ext>
                  </a:extLst>
                </a:gridCol>
                <a:gridCol w="3705391">
                  <a:extLst>
                    <a:ext uri="{9D8B030D-6E8A-4147-A177-3AD203B41FA5}">
                      <a16:colId xmlns:a16="http://schemas.microsoft.com/office/drawing/2014/main" val="3230911244"/>
                    </a:ext>
                  </a:extLst>
                </a:gridCol>
                <a:gridCol w="3705391">
                  <a:extLst>
                    <a:ext uri="{9D8B030D-6E8A-4147-A177-3AD203B41FA5}">
                      <a16:colId xmlns:a16="http://schemas.microsoft.com/office/drawing/2014/main" val="1759064190"/>
                    </a:ext>
                  </a:extLst>
                </a:gridCol>
              </a:tblGrid>
              <a:tr h="35763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Componentes</a:t>
                      </a:r>
                      <a:endParaRPr lang="es-ES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Actividad</a:t>
                      </a:r>
                      <a:endParaRPr lang="es-ES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Resultados esperados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6792280"/>
                  </a:ext>
                </a:extLst>
              </a:tr>
              <a:tr h="846119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Agronomía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Sensibilidad de fungicidas utilizados en programas de control a Mycosphaerella fijiensis.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Mapeo nacional de la resistencia de Mycosphaerella fijiensis a moléculas fungicidas.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9972875"/>
                  </a:ext>
                </a:extLst>
              </a:tr>
              <a:tr h="93335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Evaluación de la dinámica de incidencia de Sigatoka en las zonas productoras.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Desarrollo de indicadores bióticos y abióticos para manejo la Sigatoka.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2379843"/>
                  </a:ext>
                </a:extLst>
              </a:tr>
              <a:tr h="917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Búsqueda de alternativas biológica para el control de Sigatoka.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Al menos un agente biológico para el control de </a:t>
                      </a:r>
                      <a:r>
                        <a:rPr lang="es-EC" sz="1800" dirty="0" err="1">
                          <a:effectLst/>
                        </a:rPr>
                        <a:t>Sigatoka</a:t>
                      </a:r>
                      <a:r>
                        <a:rPr lang="es-EC" sz="1800" dirty="0">
                          <a:effectLst/>
                        </a:rPr>
                        <a:t> y el estudio para su desarrollo comercial.</a:t>
                      </a:r>
                      <a:endParaRPr lang="es-ES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3543977"/>
                  </a:ext>
                </a:extLst>
              </a:tr>
              <a:tr h="113263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Mejoramiento Genético 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Desarrollo de cultivares (inducción de mutaciones) con posible resistencia a enfermedades de banano.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Al menos un material promisorio desarrollado.</a:t>
                      </a:r>
                      <a:endParaRPr lang="es-ES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2378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9114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EA3429-5FBB-8B49-B0FF-74D07B38C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Mejora de la calidad y productividad </a:t>
            </a:r>
            <a:endParaRPr lang="es-ES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482AEAC1-DF52-D647-9C45-A065E35E6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864570"/>
              </p:ext>
            </p:extLst>
          </p:nvPr>
        </p:nvGraphicFramePr>
        <p:xfrm>
          <a:off x="977920" y="1807813"/>
          <a:ext cx="9021103" cy="39042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0200">
                  <a:extLst>
                    <a:ext uri="{9D8B030D-6E8A-4147-A177-3AD203B41FA5}">
                      <a16:colId xmlns:a16="http://schemas.microsoft.com/office/drawing/2014/main" val="50779080"/>
                    </a:ext>
                  </a:extLst>
                </a:gridCol>
                <a:gridCol w="3190351">
                  <a:extLst>
                    <a:ext uri="{9D8B030D-6E8A-4147-A177-3AD203B41FA5}">
                      <a16:colId xmlns:a16="http://schemas.microsoft.com/office/drawing/2014/main" val="1605597854"/>
                    </a:ext>
                  </a:extLst>
                </a:gridCol>
                <a:gridCol w="3550552">
                  <a:extLst>
                    <a:ext uri="{9D8B030D-6E8A-4147-A177-3AD203B41FA5}">
                      <a16:colId xmlns:a16="http://schemas.microsoft.com/office/drawing/2014/main" val="886799559"/>
                    </a:ext>
                  </a:extLst>
                </a:gridCol>
              </a:tblGrid>
              <a:tr h="77410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Componentes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Actividad</a:t>
                      </a:r>
                      <a:endParaRPr lang="es-ES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Resultados esperados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8012196"/>
                  </a:ext>
                </a:extLst>
              </a:tr>
              <a:tr h="1169152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Sanidad Vegetal 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Protocolo de indexación de virus, bacterias y hongos para la multiplicación musáceas.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Protocolo de indexación, definido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0145188"/>
                  </a:ext>
                </a:extLst>
              </a:tr>
              <a:tr h="196096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Mejoramiento Genético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Identificación y selección de plantas élites de musáceas.</a:t>
                      </a:r>
                      <a:endParaRPr lang="es-ES" sz="1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Al menos tres materiales promisorios de banano, plátano y orito con alta productividad y/o calidad organoléptica seleccionados.</a:t>
                      </a:r>
                      <a:endParaRPr lang="es-ES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1635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35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E494B-2495-4947-96B7-A5D744D03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Moko</a:t>
            </a:r>
            <a:endParaRPr lang="es-ES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DD717688-7D15-2A47-B0D3-448F49121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794972"/>
              </p:ext>
            </p:extLst>
          </p:nvPr>
        </p:nvGraphicFramePr>
        <p:xfrm>
          <a:off x="838200" y="1566364"/>
          <a:ext cx="10740241" cy="45613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4459">
                  <a:extLst>
                    <a:ext uri="{9D8B030D-6E8A-4147-A177-3AD203B41FA5}">
                      <a16:colId xmlns:a16="http://schemas.microsoft.com/office/drawing/2014/main" val="3791090200"/>
                    </a:ext>
                  </a:extLst>
                </a:gridCol>
                <a:gridCol w="3617891">
                  <a:extLst>
                    <a:ext uri="{9D8B030D-6E8A-4147-A177-3AD203B41FA5}">
                      <a16:colId xmlns:a16="http://schemas.microsoft.com/office/drawing/2014/main" val="3820079892"/>
                    </a:ext>
                  </a:extLst>
                </a:gridCol>
                <a:gridCol w="3617891">
                  <a:extLst>
                    <a:ext uri="{9D8B030D-6E8A-4147-A177-3AD203B41FA5}">
                      <a16:colId xmlns:a16="http://schemas.microsoft.com/office/drawing/2014/main" val="110372999"/>
                    </a:ext>
                  </a:extLst>
                </a:gridCol>
              </a:tblGrid>
              <a:tr h="64779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Componentes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Proyectos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Resultados esperados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2666501"/>
                  </a:ext>
                </a:extLst>
              </a:tr>
              <a:tr h="978378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Agronomía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Determinación de la diversidad de Ralstonia solanacearum, incidente en musáceas.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>
                          <a:effectLst/>
                        </a:rPr>
                        <a:t>Se conoce la diversidad existente de </a:t>
                      </a:r>
                      <a:r>
                        <a:rPr lang="es-EC" sz="2000" dirty="0" err="1">
                          <a:effectLst/>
                        </a:rPr>
                        <a:t>Moko</a:t>
                      </a:r>
                      <a:r>
                        <a:rPr lang="es-EC" sz="2000" dirty="0">
                          <a:effectLst/>
                        </a:rPr>
                        <a:t> en Ecuador. </a:t>
                      </a:r>
                      <a:endParaRPr lang="es-ES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1087840"/>
                  </a:ext>
                </a:extLst>
              </a:tr>
              <a:tr h="64707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Determinación de dispersión de Moko a nivel nacional.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Mapeo de la situación actual de Moko.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3775691"/>
                  </a:ext>
                </a:extLst>
              </a:tr>
              <a:tr h="9783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Desarrollo de alternativas de control, erradicación y manejo de Moko.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Alternativas tecnológicas para el manejo de Ralstonia solanacearum.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3630053"/>
                  </a:ext>
                </a:extLst>
              </a:tr>
              <a:tr h="130968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Mejoramiento Genético 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Desarrollo de cultivares (inducción de mutaciones) con posible resistencia a enfermedades de banano.</a:t>
                      </a:r>
                      <a:endParaRPr lang="es-E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>
                          <a:effectLst/>
                        </a:rPr>
                        <a:t>Al menos un material promisorio desarrollado.</a:t>
                      </a:r>
                      <a:endParaRPr lang="es-ES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3097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117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319862"/>
            <a:ext cx="10515600" cy="1325563"/>
          </a:xfrm>
        </p:spPr>
        <p:txBody>
          <a:bodyPr/>
          <a:lstStyle/>
          <a:p>
            <a:pPr algn="ctr"/>
            <a:r>
              <a:rPr lang="es-EC" dirty="0" smtClean="0"/>
              <a:t>Equipo del Programa de Banano Plátano y otras Musáceas a Nivel Nacional 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95" y="3469198"/>
            <a:ext cx="1638234" cy="1895606"/>
          </a:xfrm>
          <a:prstGeom prst="rect">
            <a:avLst/>
          </a:prstGeom>
        </p:spPr>
      </p:pic>
      <p:pic>
        <p:nvPicPr>
          <p:cNvPr id="2049" name="Picture 1" descr="Per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340" y="3512126"/>
            <a:ext cx="1848501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94340" y="2961462"/>
            <a:ext cx="7864071" cy="5860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791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3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Galo Lara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907570" y="2929795"/>
            <a:ext cx="1501589" cy="7860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10791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altLang="es-EC" sz="1300" b="1" dirty="0" smtClean="0">
                <a:solidFill>
                  <a:srgbClr val="333333"/>
                </a:solidFill>
                <a:latin typeface="Open Sans"/>
              </a:rPr>
              <a:t>Antonio Bustamante </a:t>
            </a:r>
            <a:endParaRPr kumimoji="0" lang="es-EC" altLang="es-EC" sz="13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 descr="Pers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627" y="3539020"/>
            <a:ext cx="186522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345626" y="2948873"/>
            <a:ext cx="5412785" cy="5860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791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3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Diana López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633" y="3527372"/>
            <a:ext cx="1455720" cy="1794504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8813633" y="2982033"/>
            <a:ext cx="1455720" cy="309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0791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altLang="es-EC" sz="1300" b="1" dirty="0" err="1" smtClean="0">
                <a:solidFill>
                  <a:srgbClr val="333333"/>
                </a:solidFill>
                <a:latin typeface="Open Sans"/>
              </a:rPr>
              <a:t>Solanyi</a:t>
            </a:r>
            <a:r>
              <a:rPr lang="es-EC" altLang="es-EC" sz="1300" b="1" dirty="0" smtClean="0">
                <a:solidFill>
                  <a:srgbClr val="333333"/>
                </a:solidFill>
                <a:latin typeface="Open Sans"/>
              </a:rPr>
              <a:t> </a:t>
            </a:r>
            <a:r>
              <a:rPr lang="es-EC" altLang="es-EC" sz="1300" b="1" dirty="0" err="1" smtClean="0">
                <a:solidFill>
                  <a:srgbClr val="333333"/>
                </a:solidFill>
                <a:latin typeface="Open Sans"/>
              </a:rPr>
              <a:t>Tigselema</a:t>
            </a:r>
            <a:endParaRPr kumimoji="0" lang="es-EC" altLang="es-EC" sz="13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14223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er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2" y="1954503"/>
            <a:ext cx="20478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7882" y="1417503"/>
            <a:ext cx="11422424" cy="6168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3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Elissa Quiala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Investogadora Agropecuaria</a:t>
            </a:r>
            <a:endParaRPr kumimoji="0" lang="es-EC" altLang="es-EC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smtClean="0">
                <a:ln>
                  <a:noFill/>
                </a:ln>
                <a:solidFill>
                  <a:srgbClr val="62A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eliza.quala@iniap.gob.ec</a:t>
            </a: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3" descr="Pers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926" y="1931833"/>
            <a:ext cx="20478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65926" y="1440236"/>
            <a:ext cx="9194380" cy="7706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3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Eduardo Morillo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Investigador Agregado 3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rgbClr val="62A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eduardo.morillo@iniap.gob.ec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 descr="Pers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01" y="1920599"/>
            <a:ext cx="20478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713801" y="1423942"/>
            <a:ext cx="7146505" cy="6168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3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Iván Samaniego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Investigador Auxiliar 2</a:t>
            </a:r>
            <a:endParaRPr kumimoji="0" lang="es-EC" altLang="es-EC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smtClean="0">
                <a:ln>
                  <a:noFill/>
                </a:ln>
                <a:solidFill>
                  <a:srgbClr val="62A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ivan.samaniego@iniap.gob.ec</a:t>
            </a: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1" name="Picture 7" descr="Pers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280" y="1887713"/>
            <a:ext cx="20478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846280" y="1391056"/>
            <a:ext cx="1679155" cy="6168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3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José Ochoa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Investigador Agregado 2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rgbClr val="62A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jose.ochoa@iniap.gob.ec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3" name="Picture 9" descr="Director Estació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20" y="1901197"/>
            <a:ext cx="20478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8989720" y="1299242"/>
            <a:ext cx="3050755" cy="6168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3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Director Estación Experimental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Braulio </a:t>
            </a:r>
            <a:r>
              <a:rPr kumimoji="0" lang="es-EC" altLang="es-EC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Lahuathe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rgbClr val="62A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braulio.lahuathe@iniap.gob.ec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5" name="Picture 11" descr="Pers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2" y="4726550"/>
            <a:ext cx="20478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37882" y="4262907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3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Ivan</a:t>
            </a:r>
            <a:r>
              <a:rPr kumimoji="0" lang="es-EC" altLang="es-EC" sz="13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Garzón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Responsable del Departamento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rgbClr val="62A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ivan.garzon@iniap.gob.ec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rgbClr val="62A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Hoja de Vida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C" altLang="es-EC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7" name="Picture 13" descr="Perso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926" y="4732989"/>
            <a:ext cx="20478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2665926" y="4022126"/>
            <a:ext cx="9374549" cy="6168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3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Danilo Vera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Responsable del Departamento</a:t>
            </a:r>
            <a:endParaRPr kumimoji="0" lang="es-EC" altLang="es-EC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smtClean="0">
                <a:ln>
                  <a:noFill/>
                </a:ln>
                <a:solidFill>
                  <a:srgbClr val="62A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danilo.vera@iniap.gob.ec</a:t>
            </a: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9" name="Picture 15" descr="Person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0" y="4732989"/>
            <a:ext cx="20478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4893970" y="4074968"/>
            <a:ext cx="7298030" cy="6168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3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Zoila Solis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Investigador Auxiliar 2</a:t>
            </a:r>
            <a:endParaRPr kumimoji="0" lang="es-EC" altLang="es-EC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smtClean="0">
                <a:ln>
                  <a:noFill/>
                </a:ln>
                <a:solidFill>
                  <a:srgbClr val="62A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zoila.solis@iniap.gob.ec</a:t>
            </a: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41" name="Picture 17" descr="Person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14" y="4671124"/>
            <a:ext cx="20478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7122014" y="4076172"/>
            <a:ext cx="4918461" cy="6168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3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Daniel Navia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Responsable del Departamento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rgbClr val="62A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daniel.navia@iniap.gob.ec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43" name="Picture 19" descr="Person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058" y="4678242"/>
            <a:ext cx="20478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9350058" y="4121927"/>
            <a:ext cx="2841942" cy="6168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3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Lenin Paz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Investigador Agropecuario Fitopatología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rgbClr val="62A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lenin.paz@iniap.gob.ec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78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Necesidades </a:t>
            </a:r>
            <a:endParaRPr lang="es-EC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753507"/>
              </p:ext>
            </p:extLst>
          </p:nvPr>
        </p:nvGraphicFramePr>
        <p:xfrm>
          <a:off x="838200" y="1817925"/>
          <a:ext cx="4815625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5625">
                  <a:extLst>
                    <a:ext uri="{9D8B030D-6E8A-4147-A177-3AD203B41FA5}">
                      <a16:colId xmlns:a16="http://schemas.microsoft.com/office/drawing/2014/main" val="1774949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C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82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2800" dirty="0" smtClean="0"/>
                        <a:t>Personal</a:t>
                      </a:r>
                      <a:r>
                        <a:rPr lang="es-EC" sz="2800" baseline="0" dirty="0" smtClean="0"/>
                        <a:t> técnico </a:t>
                      </a:r>
                      <a:endParaRPr lang="es-EC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158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2800" dirty="0" smtClean="0"/>
                        <a:t>Personal</a:t>
                      </a:r>
                      <a:r>
                        <a:rPr lang="es-EC" sz="2800" baseline="0" dirty="0" smtClean="0"/>
                        <a:t> de campo </a:t>
                      </a:r>
                      <a:endParaRPr lang="es-EC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708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2800" dirty="0" smtClean="0"/>
                        <a:t>Adecuación de infraestructura </a:t>
                      </a:r>
                      <a:endParaRPr lang="es-EC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995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2800" dirty="0" smtClean="0"/>
                        <a:t>Insumos </a:t>
                      </a:r>
                      <a:endParaRPr lang="es-EC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06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2800" dirty="0" smtClean="0"/>
                        <a:t>Equipos</a:t>
                      </a:r>
                      <a:r>
                        <a:rPr lang="es-EC" sz="2800" baseline="0" dirty="0" smtClean="0"/>
                        <a:t> </a:t>
                      </a:r>
                      <a:endParaRPr lang="es-EC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560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2800" dirty="0" smtClean="0"/>
                        <a:t>Mantenimiento de vehículos</a:t>
                      </a:r>
                      <a:r>
                        <a:rPr lang="es-EC" sz="2800" baseline="0" dirty="0" smtClean="0"/>
                        <a:t> </a:t>
                      </a:r>
                      <a:endParaRPr lang="es-EC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48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909471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6658377" y="2715170"/>
            <a:ext cx="43401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Manejo de los fondos por parte de una Organización Nacional o Internacional 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1022530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9FC722-2E55-7E45-BF80-FE0A4BB2E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Aliados Internacionales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460DCC-E2E1-B14F-A1E3-85FF10FB9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67" y="1778000"/>
            <a:ext cx="1625600" cy="1651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2DBF289-B6E3-F747-8D6C-4A0914E34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093" y="1690688"/>
            <a:ext cx="3099064" cy="17247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94F213-C78A-6F40-8DFA-E955017A9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0741" y="1825500"/>
            <a:ext cx="3540166" cy="14036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C762A02-BF75-0B4A-9138-1C3CF1D7D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4198" y="1973674"/>
            <a:ext cx="1949735" cy="14417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B076F3B-D5B1-0D4B-919C-375C0F6BBE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265" y="4251647"/>
            <a:ext cx="3550722" cy="14364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FE140C3-0F7C-3D4A-91E2-982A61B3D3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0212" y="3915269"/>
            <a:ext cx="2975978" cy="22291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5F237A5-92D4-F14D-A1F3-17B6DE0EB3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0140" y="3832142"/>
            <a:ext cx="1949736" cy="19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46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0DBA763-7F5C-5C4E-B70C-2411C80AEDB0}"/>
              </a:ext>
            </a:extLst>
          </p:cNvPr>
          <p:cNvSpPr/>
          <p:nvPr/>
        </p:nvSpPr>
        <p:spPr>
          <a:xfrm>
            <a:off x="376205" y="3286897"/>
            <a:ext cx="34357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6000" dirty="0">
                <a:solidFill>
                  <a:schemeClr val="bg1"/>
                </a:solidFill>
                <a:latin typeface="Bebas Kai" pitchFamily="82" charset="77"/>
              </a:rPr>
              <a:t>GRACIAS</a:t>
            </a:r>
            <a:endParaRPr lang="es-EC" sz="6000" dirty="0"/>
          </a:p>
        </p:txBody>
      </p:sp>
    </p:spTree>
    <p:extLst>
      <p:ext uri="{BB962C8B-B14F-4D97-AF65-F5344CB8AC3E}">
        <p14:creationId xmlns:p14="http://schemas.microsoft.com/office/powerpoint/2010/main" val="578092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068176"/>
              </p:ext>
            </p:extLst>
          </p:nvPr>
        </p:nvGraphicFramePr>
        <p:xfrm>
          <a:off x="237507" y="1327165"/>
          <a:ext cx="11222181" cy="4433094"/>
        </p:xfrm>
        <a:graphic>
          <a:graphicData uri="http://schemas.openxmlformats.org/drawingml/2006/table">
            <a:tbl>
              <a:tblPr/>
              <a:tblGrid>
                <a:gridCol w="843148">
                  <a:extLst>
                    <a:ext uri="{9D8B030D-6E8A-4147-A177-3AD203B41FA5}">
                      <a16:colId xmlns:a16="http://schemas.microsoft.com/office/drawing/2014/main" val="3271890502"/>
                    </a:ext>
                  </a:extLst>
                </a:gridCol>
                <a:gridCol w="3479470">
                  <a:extLst>
                    <a:ext uri="{9D8B030D-6E8A-4147-A177-3AD203B41FA5}">
                      <a16:colId xmlns:a16="http://schemas.microsoft.com/office/drawing/2014/main" val="1617388939"/>
                    </a:ext>
                  </a:extLst>
                </a:gridCol>
                <a:gridCol w="6899563">
                  <a:extLst>
                    <a:ext uri="{9D8B030D-6E8A-4147-A177-3AD203B41FA5}">
                      <a16:colId xmlns:a16="http://schemas.microsoft.com/office/drawing/2014/main" val="2888282584"/>
                    </a:ext>
                  </a:extLst>
                </a:gridCol>
              </a:tblGrid>
              <a:tr h="2076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Año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6" marR="6966" marT="69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</a:t>
                      </a:r>
                      <a:r>
                        <a:rPr lang="en-US" sz="15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Investigación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6" marR="6966" marT="69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Detalles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6" marR="6966" marT="69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203823"/>
                  </a:ext>
                </a:extLst>
              </a:tr>
              <a:tr h="629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6" marR="6966" marT="69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Raza Tropical 4 del Mal de Panamá: Amenaza potencial para la industria bananera y platanera del Ecuador. 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532" marR="6966" marT="69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Publicación que recopila información sobre el patógeno </a:t>
                      </a:r>
                      <a:r>
                        <a:rPr lang="es-EC" sz="15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Fusarium </a:t>
                      </a:r>
                      <a:r>
                        <a:rPr lang="es-EC" sz="15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oxysporum</a:t>
                      </a:r>
                      <a:r>
                        <a:rPr lang="es-EC" sz="15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Raza Tropical 4 </a:t>
                      </a:r>
                    </a:p>
                  </a:txBody>
                  <a:tcPr marL="6966" marR="6966" marT="69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73781"/>
                  </a:ext>
                </a:extLst>
              </a:tr>
              <a:tr h="1051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6" marR="6966" marT="69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Investigación realizada en </a:t>
                      </a:r>
                      <a:r>
                        <a:rPr lang="es-ES" sz="15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Sigatoka</a:t>
                      </a: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Negra (</a:t>
                      </a:r>
                      <a:r>
                        <a:rPr lang="es-ES" sz="15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Mycosphaerella</a:t>
                      </a:r>
                      <a:r>
                        <a:rPr lang="es-ES" sz="15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5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fijensis</a:t>
                      </a: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en banano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532" marR="6966" marT="69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tiene identificadas bacterias </a:t>
                      </a:r>
                      <a:r>
                        <a:rPr lang="es-EC" sz="15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quitinoliticas</a:t>
                      </a:r>
                      <a:r>
                        <a:rPr lang="es-EC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que en condiciones de campo demostraron una reducción de hasta el 30% de incidencia de la enfermedad. Además, se evaluaron </a:t>
                      </a:r>
                      <a:r>
                        <a:rPr lang="es-EC" sz="15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bioestimulantes</a:t>
                      </a:r>
                      <a:r>
                        <a:rPr lang="es-EC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 inductores de resistencia frente a esta enfermedad (métodos de aplicación y dosis</a:t>
                      </a:r>
                    </a:p>
                  </a:txBody>
                  <a:tcPr marL="180532" marR="6966" marT="696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4843345"/>
                  </a:ext>
                </a:extLst>
              </a:tr>
              <a:tr h="418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6" marR="6966" marT="69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Manejo de altas densidades y sistemas de doble hilera en banano y plátano.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532" marR="6966" marT="69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definieron las densidades optima para cultivo dirigido, así como el manejo diferenciado en el sistema doble hilera 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532" marR="6966" marT="696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8221176"/>
                  </a:ext>
                </a:extLst>
              </a:tr>
              <a:tr h="84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6" marR="6966" marT="69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Investigación realizada en </a:t>
                      </a:r>
                      <a:r>
                        <a:rPr lang="es-ES" sz="15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Moko</a:t>
                      </a: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causada por </a:t>
                      </a:r>
                      <a:r>
                        <a:rPr lang="es-ES" sz="15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Ralstonia</a:t>
                      </a:r>
                      <a:r>
                        <a:rPr lang="es-ES" sz="15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5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solanacearum</a:t>
                      </a:r>
                      <a:r>
                        <a:rPr lang="es-ES" sz="15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raza 2 en plátano (</a:t>
                      </a:r>
                      <a:r>
                        <a:rPr lang="es-ES" sz="15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Musa </a:t>
                      </a: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AAB) en Ecuador.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532" marR="6966" marT="69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Primer informe de la ocurrencia de la </a:t>
                      </a:r>
                      <a:r>
                        <a:rPr lang="es-ES" sz="15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R. </a:t>
                      </a:r>
                      <a:r>
                        <a:rPr lang="es-ES" sz="15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solanacearum</a:t>
                      </a:r>
                      <a:r>
                        <a:rPr lang="es-ES" sz="15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la zona costera de Ecuador en este cultivo. </a:t>
                      </a:r>
                      <a:r>
                        <a:rPr lang="es-EC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realizaron evaluaciones para identificar materiales </a:t>
                      </a:r>
                      <a:r>
                        <a:rPr lang="es-EC" sz="15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resistentes.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532" marR="6966" marT="696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232606"/>
                  </a:ext>
                </a:extLst>
              </a:tr>
              <a:tr h="1051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6" marR="6966" marT="69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Hacia el control biológico de </a:t>
                      </a:r>
                      <a:r>
                        <a:rPr lang="es-ES" sz="15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trips</a:t>
                      </a: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la mancha roja en banano orgánico y convencional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532" marR="6966" marT="69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Este artículo presenta los resultados  de un proyecto de investigación binacional entre Ecuador y Perú sobre </a:t>
                      </a:r>
                      <a:r>
                        <a:rPr lang="es-ES" sz="15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trips</a:t>
                      </a:r>
                      <a:r>
                        <a:rPr lang="es-ES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del banano y métodos de control alternativo, en respuesta a las crecientes pérdidas económicas de los pequeños productores de banano</a:t>
                      </a:r>
                      <a:endParaRPr lang="es-EC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532" marR="6966" marT="696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7211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8352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301017"/>
              </p:ext>
            </p:extLst>
          </p:nvPr>
        </p:nvGraphicFramePr>
        <p:xfrm>
          <a:off x="381000" y="1156105"/>
          <a:ext cx="11430000" cy="3875391"/>
        </p:xfrm>
        <a:graphic>
          <a:graphicData uri="http://schemas.openxmlformats.org/drawingml/2006/table">
            <a:tbl>
              <a:tblPr/>
              <a:tblGrid>
                <a:gridCol w="1067790">
                  <a:extLst>
                    <a:ext uri="{9D8B030D-6E8A-4147-A177-3AD203B41FA5}">
                      <a16:colId xmlns:a16="http://schemas.microsoft.com/office/drawing/2014/main" val="2154817612"/>
                    </a:ext>
                  </a:extLst>
                </a:gridCol>
                <a:gridCol w="4073236">
                  <a:extLst>
                    <a:ext uri="{9D8B030D-6E8A-4147-A177-3AD203B41FA5}">
                      <a16:colId xmlns:a16="http://schemas.microsoft.com/office/drawing/2014/main" val="2685759000"/>
                    </a:ext>
                  </a:extLst>
                </a:gridCol>
                <a:gridCol w="6288974">
                  <a:extLst>
                    <a:ext uri="{9D8B030D-6E8A-4147-A177-3AD203B41FA5}">
                      <a16:colId xmlns:a16="http://schemas.microsoft.com/office/drawing/2014/main" val="1101669747"/>
                    </a:ext>
                  </a:extLst>
                </a:gridCol>
              </a:tblGrid>
              <a:tr h="2825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3" marR="8073" marT="8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Titulo</a:t>
                      </a:r>
                    </a:p>
                  </a:txBody>
                  <a:tcPr marL="8073" marR="8073" marT="8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Detalles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3" marR="8073" marT="8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711644"/>
                  </a:ext>
                </a:extLst>
              </a:tr>
              <a:tr h="11302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3" marR="8073" marT="8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0963" indent="0" algn="l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Potencial de enraizamiento en agua y vigor de plántulas de banano obtenidas en cámara térmica. </a:t>
                      </a:r>
                    </a:p>
                  </a:txBody>
                  <a:tcPr marL="217971" marR="8073" marT="8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 investigación tuvo como objetivo evaluar el potencial de enraizamiento en agua y el vigor de dos tipos de plántulas (adventicias y procedentes de tejido calloso) y tres estados fenológicos (EF1, EF2, EF3) de plántulas de banano obtenidas en cámara térmica. </a:t>
                      </a:r>
                    </a:p>
                  </a:txBody>
                  <a:tcPr marL="217971" marR="8073" marT="80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04676"/>
                  </a:ext>
                </a:extLst>
              </a:tr>
              <a:tr h="9041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8073" marR="8073" marT="8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0963" indent="0" algn="l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Comité Interinstitucional para la Prevención del Ingreso de la Raza 4 Tropical de </a:t>
                      </a:r>
                      <a:r>
                        <a:rPr lang="es-E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Fusarium </a:t>
                      </a:r>
                      <a:r>
                        <a:rPr lang="es-ES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oxysporum</a:t>
                      </a:r>
                      <a:r>
                        <a:rPr lang="es-E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f. </a:t>
                      </a:r>
                      <a:r>
                        <a:rPr lang="es-E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cubense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 Ecuador: Avances y Perspectivas</a:t>
                      </a:r>
                    </a:p>
                  </a:txBody>
                  <a:tcPr marL="217971" marR="8073" marT="8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que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expone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avances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perpectivas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las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alternativas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para la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prevención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FocR4T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el IV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Congreso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MUSALACque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participó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INIAP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7971" marR="8073" marT="80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2954526"/>
                  </a:ext>
                </a:extLst>
              </a:tr>
              <a:tr h="6781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8073" marR="8073" marT="8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0963" indent="0" algn="l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Estandarización de un método de detección molecular del </a:t>
                      </a:r>
                      <a:r>
                        <a:rPr lang="es-ES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Cucumber</a:t>
                      </a:r>
                      <a:r>
                        <a:rPr lang="es-E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mosaic</a:t>
                      </a:r>
                      <a:r>
                        <a:rPr lang="es-E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virus (CMV) en banano ecuatoriano. </a:t>
                      </a:r>
                    </a:p>
                  </a:txBody>
                  <a:tcPr marL="217971" marR="8073" marT="8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 este estudio se buscó estandarizar una técnica molecular para la detección sensible y altamente específica de este agente viral en el banano ecuatoriano. </a:t>
                      </a:r>
                    </a:p>
                  </a:txBody>
                  <a:tcPr marL="217971" marR="8073" marT="80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08159"/>
                  </a:ext>
                </a:extLst>
              </a:tr>
              <a:tr h="6781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073" marR="8073" marT="8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Guía para la Identificación, Manejo y Prevención del “MOKO” (</a:t>
                      </a:r>
                      <a:r>
                        <a:rPr lang="es-ES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Ralstonia</a:t>
                      </a:r>
                      <a:r>
                        <a:rPr lang="es-E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solanacearum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Raza 2) en plátano</a:t>
                      </a:r>
                    </a:p>
                  </a:txBody>
                  <a:tcPr marL="290627" marR="8073" marT="8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Boletín técnico: Documento que recopila información sobre el </a:t>
                      </a:r>
                      <a:r>
                        <a:rPr lang="es-E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Moko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 plátano, identificación de la enfermedad, manejo integrado, planes de acción cuarentenaria.</a:t>
                      </a:r>
                    </a:p>
                  </a:txBody>
                  <a:tcPr marL="217971" marR="8073" marT="80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174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502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127287"/>
              </p:ext>
            </p:extLst>
          </p:nvPr>
        </p:nvGraphicFramePr>
        <p:xfrm>
          <a:off x="413657" y="1248424"/>
          <a:ext cx="11364685" cy="2689301"/>
        </p:xfrm>
        <a:graphic>
          <a:graphicData uri="http://schemas.openxmlformats.org/drawingml/2006/table">
            <a:tbl>
              <a:tblPr/>
              <a:tblGrid>
                <a:gridCol w="1045029">
                  <a:extLst>
                    <a:ext uri="{9D8B030D-6E8A-4147-A177-3AD203B41FA5}">
                      <a16:colId xmlns:a16="http://schemas.microsoft.com/office/drawing/2014/main" val="2893620996"/>
                    </a:ext>
                  </a:extLst>
                </a:gridCol>
                <a:gridCol w="4669971">
                  <a:extLst>
                    <a:ext uri="{9D8B030D-6E8A-4147-A177-3AD203B41FA5}">
                      <a16:colId xmlns:a16="http://schemas.microsoft.com/office/drawing/2014/main" val="1201871754"/>
                    </a:ext>
                  </a:extLst>
                </a:gridCol>
                <a:gridCol w="5649685">
                  <a:extLst>
                    <a:ext uri="{9D8B030D-6E8A-4147-A177-3AD203B41FA5}">
                      <a16:colId xmlns:a16="http://schemas.microsoft.com/office/drawing/2014/main" val="1651474115"/>
                    </a:ext>
                  </a:extLst>
                </a:gridCol>
              </a:tblGrid>
              <a:tr h="2961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Titulo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Detalles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901805"/>
                  </a:ext>
                </a:extLst>
              </a:tr>
              <a:tr h="7057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8073" marR="8073" marT="8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Cómo reducir la mancha roja causada por </a:t>
                      </a:r>
                      <a:r>
                        <a:rPr lang="es-E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thrips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 banano. </a:t>
                      </a:r>
                    </a:p>
                  </a:txBody>
                  <a:tcPr marL="290627" marR="8073" marT="8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Boletín divulgativo: Presenta información sobre los daños que causan los </a:t>
                      </a:r>
                      <a:r>
                        <a:rPr lang="es-E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thrips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su comportamiento y recomendaciones para obtener racimos sanos.  </a:t>
                      </a:r>
                    </a:p>
                  </a:txBody>
                  <a:tcPr marL="217971" marR="8073" marT="80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750846"/>
                  </a:ext>
                </a:extLst>
              </a:tr>
              <a:tr h="7057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8462" marR="8462" marT="8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Representatividad de la diversidad del género Musa en el Ecuador</a:t>
                      </a:r>
                    </a:p>
                  </a:txBody>
                  <a:tcPr marL="304636" marR="8462" marT="8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Este estudio permitió identificar vacíos en la colección del género Musa, de la EECA del INIAP. </a:t>
                      </a:r>
                    </a:p>
                  </a:txBody>
                  <a:tcPr marL="228477" marR="8462" marT="84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55320"/>
                  </a:ext>
                </a:extLst>
              </a:tr>
              <a:tr h="9477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8462" marR="8462" marT="8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Capacidad de respuesta de del INIAP frente a la presencia enfermedad </a:t>
                      </a:r>
                      <a:r>
                        <a:rPr lang="es-E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Fusarium </a:t>
                      </a:r>
                      <a:r>
                        <a:rPr lang="es-ES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oxysporum</a:t>
                      </a:r>
                      <a:r>
                        <a:rPr lang="es-E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cubense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Raza 4 Tropical en Musáceas</a:t>
                      </a:r>
                    </a:p>
                  </a:txBody>
                  <a:tcPr marL="304636" marR="8462" marT="8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Documento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que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manifiesta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las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capacidades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INIAP para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respuesta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la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amenaza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FocR4T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477" marR="8462" marT="84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213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3411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33376"/>
              </p:ext>
            </p:extLst>
          </p:nvPr>
        </p:nvGraphicFramePr>
        <p:xfrm>
          <a:off x="386366" y="1608308"/>
          <a:ext cx="11578107" cy="4258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933">
                  <a:extLst>
                    <a:ext uri="{9D8B030D-6E8A-4147-A177-3AD203B41FA5}">
                      <a16:colId xmlns:a16="http://schemas.microsoft.com/office/drawing/2014/main" val="1527238230"/>
                    </a:ext>
                  </a:extLst>
                </a:gridCol>
                <a:gridCol w="5329499">
                  <a:extLst>
                    <a:ext uri="{9D8B030D-6E8A-4147-A177-3AD203B41FA5}">
                      <a16:colId xmlns:a16="http://schemas.microsoft.com/office/drawing/2014/main" val="485147860"/>
                    </a:ext>
                  </a:extLst>
                </a:gridCol>
                <a:gridCol w="1261064">
                  <a:extLst>
                    <a:ext uri="{9D8B030D-6E8A-4147-A177-3AD203B41FA5}">
                      <a16:colId xmlns:a16="http://schemas.microsoft.com/office/drawing/2014/main" val="1787519295"/>
                    </a:ext>
                  </a:extLst>
                </a:gridCol>
                <a:gridCol w="1276078">
                  <a:extLst>
                    <a:ext uri="{9D8B030D-6E8A-4147-A177-3AD203B41FA5}">
                      <a16:colId xmlns:a16="http://schemas.microsoft.com/office/drawing/2014/main" val="1607938315"/>
                    </a:ext>
                  </a:extLst>
                </a:gridCol>
                <a:gridCol w="1816533">
                  <a:extLst>
                    <a:ext uri="{9D8B030D-6E8A-4147-A177-3AD203B41FA5}">
                      <a16:colId xmlns:a16="http://schemas.microsoft.com/office/drawing/2014/main" val="2643080565"/>
                    </a:ext>
                  </a:extLst>
                </a:gridCol>
              </a:tblGrid>
              <a:tr h="612723">
                <a:tc>
                  <a:txBody>
                    <a:bodyPr/>
                    <a:lstStyle/>
                    <a:p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</a:t>
                      </a:r>
                      <a:endParaRPr lang="es-EC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 </a:t>
                      </a:r>
                      <a:endParaRPr lang="es-EC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Donante</a:t>
                      </a:r>
                      <a:r>
                        <a:rPr lang="es-EC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C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Monto </a:t>
                      </a:r>
                      <a:endParaRPr lang="es-EC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1356"/>
                  </a:ext>
                </a:extLst>
              </a:tr>
              <a:tr h="1359741">
                <a:tc>
                  <a:txBody>
                    <a:bodyPr/>
                    <a:lstStyle/>
                    <a:p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Escalando mejora continua en banano orgánico de exportación familiar (</a:t>
                      </a:r>
                      <a:r>
                        <a:rPr lang="es-EC" sz="16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fontagro</a:t>
                      </a:r>
                      <a:endParaRPr lang="es-EC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Incrementar la producción de banano orgánico de exportación familiar aplicando mejora continua y benchmarking, reduciendo pérdidas, especialmente por </a:t>
                      </a:r>
                      <a:r>
                        <a:rPr lang="es-ES" sz="16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trips</a:t>
                      </a:r>
                      <a:r>
                        <a:rPr lang="es-E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la mancha roja y mejorando la salud de suelos  </a:t>
                      </a:r>
                      <a:endParaRPr lang="en-US" sz="16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FONTAGRO</a:t>
                      </a:r>
                      <a:endParaRPr lang="es-EC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56000</a:t>
                      </a:r>
                      <a:endParaRPr lang="es-EC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ejecución </a:t>
                      </a:r>
                    </a:p>
                    <a:p>
                      <a:r>
                        <a:rPr lang="es-EC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Planifica ecuador 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368725"/>
                  </a:ext>
                </a:extLst>
              </a:tr>
              <a:tr h="2266236">
                <a:tc>
                  <a:txBody>
                    <a:bodyPr/>
                    <a:lstStyle/>
                    <a:p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Fortalecer las capacidades para la prevención y el manejo de la marchitez por fusarium de las musáceas en américa latina y el caribe</a:t>
                      </a:r>
                      <a:endParaRPr lang="es-EC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Estandarizar y validar entre los países la metodología de diagnóstico para identificación de </a:t>
                      </a:r>
                      <a:r>
                        <a:rPr lang="es-EC" sz="1600" b="0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</a:t>
                      </a:r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R4T.  Evaluar prácticas de bioseguridad y manejo del suelo con énfasis en control biológico para la supresión del patógeno. Evaluar materiales promisorios por su resistencia a </a:t>
                      </a:r>
                      <a:r>
                        <a:rPr lang="es-EC" sz="1600" b="0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</a:t>
                      </a:r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R4T, gestionar y transferir conocimientos y tecnologías generadas para la prevención, contención y manejo de la marchitez por fusarium de las musáceas, con énfasis en </a:t>
                      </a:r>
                      <a:r>
                        <a:rPr lang="es-EC" sz="1600" b="0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</a:t>
                      </a:r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R4T</a:t>
                      </a:r>
                      <a:endParaRPr lang="en-US" sz="1600" b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FONTAGRO</a:t>
                      </a:r>
                      <a:endParaRPr lang="es-EC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100500</a:t>
                      </a:r>
                      <a:endParaRPr lang="es-EC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  <a:p>
                      <a:r>
                        <a:rPr lang="es-EC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Planifica ecuador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911495"/>
                  </a:ext>
                </a:extLst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Proyectos Ganados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4224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Proyectos Enviados </a:t>
            </a:r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331980"/>
              </p:ext>
            </p:extLst>
          </p:nvPr>
        </p:nvGraphicFramePr>
        <p:xfrm>
          <a:off x="386366" y="2226494"/>
          <a:ext cx="11578107" cy="3131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933">
                  <a:extLst>
                    <a:ext uri="{9D8B030D-6E8A-4147-A177-3AD203B41FA5}">
                      <a16:colId xmlns:a16="http://schemas.microsoft.com/office/drawing/2014/main" val="1527238230"/>
                    </a:ext>
                  </a:extLst>
                </a:gridCol>
                <a:gridCol w="5329499">
                  <a:extLst>
                    <a:ext uri="{9D8B030D-6E8A-4147-A177-3AD203B41FA5}">
                      <a16:colId xmlns:a16="http://schemas.microsoft.com/office/drawing/2014/main" val="485147860"/>
                    </a:ext>
                  </a:extLst>
                </a:gridCol>
                <a:gridCol w="1261064">
                  <a:extLst>
                    <a:ext uri="{9D8B030D-6E8A-4147-A177-3AD203B41FA5}">
                      <a16:colId xmlns:a16="http://schemas.microsoft.com/office/drawing/2014/main" val="1787519295"/>
                    </a:ext>
                  </a:extLst>
                </a:gridCol>
                <a:gridCol w="1276078">
                  <a:extLst>
                    <a:ext uri="{9D8B030D-6E8A-4147-A177-3AD203B41FA5}">
                      <a16:colId xmlns:a16="http://schemas.microsoft.com/office/drawing/2014/main" val="1607938315"/>
                    </a:ext>
                  </a:extLst>
                </a:gridCol>
                <a:gridCol w="1816533">
                  <a:extLst>
                    <a:ext uri="{9D8B030D-6E8A-4147-A177-3AD203B41FA5}">
                      <a16:colId xmlns:a16="http://schemas.microsoft.com/office/drawing/2014/main" val="2643080565"/>
                    </a:ext>
                  </a:extLst>
                </a:gridCol>
              </a:tblGrid>
              <a:tr h="612723">
                <a:tc>
                  <a:txBody>
                    <a:bodyPr/>
                    <a:lstStyle/>
                    <a:p>
                      <a:r>
                        <a:rPr lang="es-EC" sz="1600" b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</a:t>
                      </a:r>
                      <a:endParaRPr lang="es-EC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 </a:t>
                      </a:r>
                      <a:endParaRPr lang="es-EC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Donante</a:t>
                      </a:r>
                      <a:r>
                        <a:rPr lang="es-EC" sz="1600" b="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C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Monto </a:t>
                      </a:r>
                      <a:endParaRPr lang="es-EC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</a:t>
                      </a:r>
                      <a:endParaRPr lang="es-EC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1356"/>
                  </a:ext>
                </a:extLst>
              </a:tr>
              <a:tr h="1359741">
                <a:tc>
                  <a:txBody>
                    <a:bodyPr/>
                    <a:lstStyle/>
                    <a:p>
                      <a:r>
                        <a:rPr lang="es-EC" sz="1600" b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Mejora</a:t>
                      </a:r>
                      <a:r>
                        <a:rPr lang="es-EC" sz="1600" b="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genética de Musáceas mediante </a:t>
                      </a:r>
                      <a:r>
                        <a:rPr lang="es-EC" sz="1600" b="0" baseline="0" noProof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mutagénesis</a:t>
                      </a:r>
                      <a:r>
                        <a:rPr lang="es-EC" sz="1600" b="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inducida </a:t>
                      </a:r>
                      <a:endParaRPr lang="es-EC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Desarrollar</a:t>
                      </a:r>
                      <a:r>
                        <a:rPr lang="es-EC" sz="1600" b="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plantas con Resistencia o tolerancia a </a:t>
                      </a:r>
                      <a:r>
                        <a:rPr lang="es-EC" sz="1600" b="0" baseline="0" noProof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Sigatoka</a:t>
                      </a:r>
                      <a:r>
                        <a:rPr lang="es-EC" sz="1600" b="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Negra, </a:t>
                      </a:r>
                      <a:r>
                        <a:rPr lang="es-EC" sz="1600" b="0" baseline="0" noProof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Moko</a:t>
                      </a:r>
                      <a:r>
                        <a:rPr lang="es-EC" sz="1600" b="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FOC R4T</a:t>
                      </a:r>
                      <a:endParaRPr lang="es-EC" sz="1600" b="0" noProof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AIEA</a:t>
                      </a:r>
                      <a:endParaRPr lang="es-EC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200000</a:t>
                      </a:r>
                      <a:endParaRPr lang="es-EC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s-EC" sz="16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Evaluación </a:t>
                      </a:r>
                      <a:endParaRPr lang="es-EC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368725"/>
                  </a:ext>
                </a:extLst>
              </a:tr>
              <a:tr h="1158653">
                <a:tc>
                  <a:txBody>
                    <a:bodyPr/>
                    <a:lstStyle/>
                    <a:p>
                      <a:r>
                        <a:rPr lang="es-EC" sz="1600" b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Propuesta</a:t>
                      </a:r>
                      <a:r>
                        <a:rPr lang="es-EC" sz="1600" b="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600" b="0" baseline="0" noProof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Musarium</a:t>
                      </a:r>
                      <a:r>
                        <a:rPr lang="es-EC" sz="1600" b="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C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C" sz="1600" b="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Desarrollo</a:t>
                      </a:r>
                      <a:r>
                        <a:rPr lang="es-EC" sz="1600" b="0" baseline="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alternativas integrales para el manejo de FOC R4T  </a:t>
                      </a:r>
                      <a:endParaRPr lang="es-EC" sz="1600" b="0" noProof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Europa</a:t>
                      </a:r>
                      <a:r>
                        <a:rPr lang="es-EC" sz="1600" b="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2020</a:t>
                      </a:r>
                      <a:endParaRPr lang="es-EC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250000</a:t>
                      </a:r>
                      <a:endParaRPr lang="es-EC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Elaboración </a:t>
                      </a:r>
                      <a:endParaRPr lang="es-EC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911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6892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80933"/>
              </p:ext>
            </p:extLst>
          </p:nvPr>
        </p:nvGraphicFramePr>
        <p:xfrm>
          <a:off x="283335" y="965914"/>
          <a:ext cx="11590987" cy="5518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704">
                  <a:extLst>
                    <a:ext uri="{9D8B030D-6E8A-4147-A177-3AD203B41FA5}">
                      <a16:colId xmlns:a16="http://schemas.microsoft.com/office/drawing/2014/main" val="2281070985"/>
                    </a:ext>
                  </a:extLst>
                </a:gridCol>
                <a:gridCol w="5138671">
                  <a:extLst>
                    <a:ext uri="{9D8B030D-6E8A-4147-A177-3AD203B41FA5}">
                      <a16:colId xmlns:a16="http://schemas.microsoft.com/office/drawing/2014/main" val="737061872"/>
                    </a:ext>
                  </a:extLst>
                </a:gridCol>
                <a:gridCol w="5357612">
                  <a:extLst>
                    <a:ext uri="{9D8B030D-6E8A-4147-A177-3AD203B41FA5}">
                      <a16:colId xmlns:a16="http://schemas.microsoft.com/office/drawing/2014/main" val="2131329517"/>
                    </a:ext>
                  </a:extLst>
                </a:gridCol>
              </a:tblGrid>
              <a:tr h="339070">
                <a:tc>
                  <a:txBody>
                    <a:bodyPr/>
                    <a:lstStyle/>
                    <a:p>
                      <a:pPr algn="ctr"/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54293"/>
                  </a:ext>
                </a:extLst>
              </a:tr>
              <a:tr h="101228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  <a:endParaRPr lang="es-EC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C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han implementado ensayos experimentales bajo condiciones controladas para investigar y validar alternativas tecnológicas para el manejo de Fusarium raza 1</a:t>
                      </a:r>
                      <a:endParaRPr lang="es-EC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636" marR="8462" marT="846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C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Ensayo de investigación para determinar la epidemiología</a:t>
                      </a:r>
                      <a:r>
                        <a:rPr lang="es-EC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 distribución del patógeno.</a:t>
                      </a:r>
                      <a:endParaRPr lang="es-EC" sz="1600" b="0" i="0" u="none" strike="noStrike" baseline="0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477" marR="8462" marT="8462" marB="0"/>
                </a:tc>
                <a:extLst>
                  <a:ext uri="{0D108BD9-81ED-4DB2-BD59-A6C34878D82A}">
                    <a16:rowId xmlns:a16="http://schemas.microsoft.com/office/drawing/2014/main" val="4219163651"/>
                  </a:ext>
                </a:extLst>
              </a:tr>
              <a:tr h="54425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es-EC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C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Identificación</a:t>
                      </a:r>
                      <a:r>
                        <a:rPr lang="es-EC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s-EC" sz="1600" b="0" i="0" u="none" strike="noStrike" baseline="0" noProof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biocontroladores</a:t>
                      </a:r>
                      <a:r>
                        <a:rPr lang="es-EC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para </a:t>
                      </a:r>
                      <a:r>
                        <a:rPr lang="es-EC" sz="1600" b="0" i="0" u="none" strike="noStrike" baseline="0" noProof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Sigatoka</a:t>
                      </a:r>
                      <a:r>
                        <a:rPr lang="es-EC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Negra  </a:t>
                      </a:r>
                      <a:endParaRPr lang="es-EC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636" marR="8462" marT="846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C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esta realizando muestreos en fincas de banano</a:t>
                      </a:r>
                      <a:r>
                        <a:rPr lang="es-EC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para aislar e identificar agentes de </a:t>
                      </a:r>
                      <a:r>
                        <a:rPr lang="es-EC" sz="1600" b="0" i="0" u="none" strike="noStrike" baseline="0" noProof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biocontrol</a:t>
                      </a:r>
                      <a:r>
                        <a:rPr lang="es-EC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para </a:t>
                      </a:r>
                      <a:r>
                        <a:rPr lang="es-EC" sz="1600" b="0" i="0" u="none" strike="noStrike" baseline="0" noProof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sigatoka</a:t>
                      </a:r>
                      <a:r>
                        <a:rPr lang="es-EC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C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endParaRPr lang="es-EC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477" marR="8462" marT="8462" marB="0"/>
                </a:tc>
                <a:extLst>
                  <a:ext uri="{0D108BD9-81ED-4DB2-BD59-A6C34878D82A}">
                    <a16:rowId xmlns:a16="http://schemas.microsoft.com/office/drawing/2014/main" val="3661616520"/>
                  </a:ext>
                </a:extLst>
              </a:tr>
              <a:tr h="57620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  <a:endParaRPr lang="es-EC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C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Identificación</a:t>
                      </a:r>
                      <a:r>
                        <a:rPr lang="es-EC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s-EC" sz="1600" b="0" i="0" u="none" strike="noStrike" baseline="0" noProof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biocontroladores</a:t>
                      </a:r>
                      <a:r>
                        <a:rPr lang="es-EC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para </a:t>
                      </a:r>
                      <a:r>
                        <a:rPr lang="es-EC" sz="1600" b="0" i="0" u="none" strike="noStrike" baseline="0" noProof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Foc</a:t>
                      </a:r>
                      <a:r>
                        <a:rPr lang="es-EC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R1</a:t>
                      </a:r>
                      <a:endParaRPr lang="es-EC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636" marR="8462" marT="846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C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esta evaluando una biblioteca de </a:t>
                      </a:r>
                      <a:r>
                        <a:rPr lang="es-EC" sz="1600" b="0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biocontroladores</a:t>
                      </a:r>
                      <a:r>
                        <a:rPr lang="es-EC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perteneciente a la EETP</a:t>
                      </a:r>
                      <a:r>
                        <a:rPr lang="es-EC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endParaRPr lang="es-EC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477" marR="8462" marT="8462" marB="0"/>
                </a:tc>
                <a:extLst>
                  <a:ext uri="{0D108BD9-81ED-4DB2-BD59-A6C34878D82A}">
                    <a16:rowId xmlns:a16="http://schemas.microsoft.com/office/drawing/2014/main" val="938478023"/>
                  </a:ext>
                </a:extLst>
              </a:tr>
              <a:tr h="73409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  <a:r>
                        <a:rPr lang="es-EC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s-EC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C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de alternativas para la identificación temprana para enfermedades cuarentenarias mediante Drones </a:t>
                      </a:r>
                      <a:endParaRPr lang="es-EC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636" marR="8462" marT="846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C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se</a:t>
                      </a:r>
                      <a:r>
                        <a:rPr lang="es-EC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evalúan dos alternativas Descomposición de Imágenes y espectro radiométricos </a:t>
                      </a:r>
                      <a:endParaRPr lang="es-EC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477" marR="8462" marT="8462" marB="0"/>
                </a:tc>
                <a:extLst>
                  <a:ext uri="{0D108BD9-81ED-4DB2-BD59-A6C34878D82A}">
                    <a16:rowId xmlns:a16="http://schemas.microsoft.com/office/drawing/2014/main" val="4087350525"/>
                  </a:ext>
                </a:extLst>
              </a:tr>
              <a:tr h="33907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2021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Identificación de residuos de </a:t>
                      </a:r>
                      <a:r>
                        <a:rPr lang="es-EC" dirty="0" err="1" smtClean="0"/>
                        <a:t>clorpirifos</a:t>
                      </a:r>
                      <a:r>
                        <a:rPr lang="es-EC" dirty="0" smtClean="0"/>
                        <a:t> 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Estrategia para revertir normativa de la</a:t>
                      </a:r>
                      <a:r>
                        <a:rPr lang="es-EC" baseline="0" dirty="0" smtClean="0"/>
                        <a:t> Unión Europea 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740828"/>
                  </a:ext>
                </a:extLst>
              </a:tr>
              <a:tr h="33907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2021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Monitoreo</a:t>
                      </a:r>
                      <a:r>
                        <a:rPr lang="es-EC" baseline="0" dirty="0" smtClean="0"/>
                        <a:t> de la población de </a:t>
                      </a:r>
                      <a:r>
                        <a:rPr lang="es-EC" baseline="0" dirty="0" err="1" smtClean="0"/>
                        <a:t>Mycosphaerella</a:t>
                      </a:r>
                      <a:r>
                        <a:rPr lang="es-EC" baseline="0" dirty="0" smtClean="0"/>
                        <a:t> en el país 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Muestreo a</a:t>
                      </a:r>
                      <a:r>
                        <a:rPr lang="es-EC" baseline="0" dirty="0" smtClean="0"/>
                        <a:t> nivel nacional 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286995"/>
                  </a:ext>
                </a:extLst>
              </a:tr>
              <a:tr h="33907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2021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Búsqueda de Genes</a:t>
                      </a:r>
                      <a:r>
                        <a:rPr lang="es-EC" baseline="0" dirty="0" smtClean="0"/>
                        <a:t> para resistencia a FOC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Línea base para un futuro mejoramiento mediante edición génica 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862669"/>
                  </a:ext>
                </a:extLst>
              </a:tr>
              <a:tr h="33907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2019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Colaboración con</a:t>
                      </a:r>
                      <a:r>
                        <a:rPr lang="es-EC" baseline="0" dirty="0" smtClean="0"/>
                        <a:t> GIZ es su proyecto de fomento bananero 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Capacitación</a:t>
                      </a:r>
                      <a:r>
                        <a:rPr lang="es-EC" baseline="0" dirty="0" smtClean="0"/>
                        <a:t>, evaluación en el impacto cambio climático, costos de producción, FOC 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209713"/>
                  </a:ext>
                </a:extLst>
              </a:tr>
            </a:tbl>
          </a:graphicData>
        </a:graphic>
      </p:graphicFrame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838200" y="-8362"/>
            <a:ext cx="10515600" cy="1325563"/>
          </a:xfrm>
        </p:spPr>
        <p:txBody>
          <a:bodyPr/>
          <a:lstStyle/>
          <a:p>
            <a:r>
              <a:rPr lang="es-EC" dirty="0" smtClean="0"/>
              <a:t>Actividades en Marcha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2643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8968" y="1028574"/>
            <a:ext cx="11454064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 smtClean="0">
                <a:latin typeface="Britannic Bold" panose="020B09030607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4Ensayo </a:t>
            </a:r>
            <a:r>
              <a:rPr lang="es-CO" sz="2400" b="1" dirty="0">
                <a:latin typeface="Britannic Bold" panose="020B09030607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de adaptabilidad y productividad de</a:t>
            </a:r>
            <a:r>
              <a:rPr lang="es-ES" sz="2400" b="1" dirty="0">
                <a:latin typeface="Britannic Bold" panose="020B09030607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latin typeface="Britannic Bold" panose="020B09030607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Formosana</a:t>
            </a:r>
            <a:endParaRPr lang="es-ES" sz="2400" b="1" dirty="0">
              <a:latin typeface="Britannic Bold" panose="020B09030607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latin typeface="Britannic Bold" panose="020B09030607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(material resistente de FocR4T de TBRI) . </a:t>
            </a:r>
            <a:endParaRPr lang="en-US" sz="2400" dirty="0">
              <a:effectLst/>
              <a:latin typeface="Britannic Bold" panose="020B09030607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5297" y="2316187"/>
            <a:ext cx="114540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/>
              <a:t>Objetivo General</a:t>
            </a:r>
            <a:endParaRPr lang="en-US" sz="1600" dirty="0"/>
          </a:p>
          <a:p>
            <a:pPr algn="just"/>
            <a:r>
              <a:rPr lang="es-CO" sz="1600" dirty="0"/>
              <a:t>Evaluar la adaptabilidad y productividad del material de banano </a:t>
            </a:r>
            <a:r>
              <a:rPr lang="es-CO" sz="1600" dirty="0" err="1"/>
              <a:t>Formosana</a:t>
            </a:r>
            <a:r>
              <a:rPr lang="es-CO" sz="1600" dirty="0"/>
              <a:t> generado por TBRI. 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4" name="CuadroTexto 3"/>
          <p:cNvSpPr txBox="1"/>
          <p:nvPr/>
        </p:nvSpPr>
        <p:spPr>
          <a:xfrm>
            <a:off x="368968" y="3177961"/>
            <a:ext cx="11454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/>
              <a:t>Objetivos Específicos </a:t>
            </a:r>
            <a:endParaRPr lang="en-US" sz="1600" dirty="0"/>
          </a:p>
          <a:p>
            <a:pPr algn="just"/>
            <a:r>
              <a:rPr lang="es-CO" sz="1600" dirty="0"/>
              <a:t>1. Establecer una parcela de validación para utilizarla como vitrina tecnológica en la EETP</a:t>
            </a:r>
            <a:endParaRPr lang="en-US" sz="1600" dirty="0"/>
          </a:p>
          <a:p>
            <a:pPr algn="just"/>
            <a:r>
              <a:rPr lang="es-CO" sz="1600" dirty="0"/>
              <a:t>2. Determinar la adaptabilidad de </a:t>
            </a:r>
            <a:r>
              <a:rPr lang="es-CO" sz="1600" dirty="0" err="1"/>
              <a:t>Formosana</a:t>
            </a:r>
            <a:r>
              <a:rPr lang="es-CO" sz="1600" dirty="0"/>
              <a:t> en las condiciones ecuatorianas </a:t>
            </a:r>
            <a:endParaRPr lang="en-US" sz="1600" dirty="0"/>
          </a:p>
          <a:p>
            <a:pPr algn="just"/>
            <a:r>
              <a:rPr lang="es-CO" sz="1600" dirty="0"/>
              <a:t>3. Registrar el rendimiento de </a:t>
            </a:r>
            <a:r>
              <a:rPr lang="es-CO" sz="1600" dirty="0" err="1"/>
              <a:t>Formosana</a:t>
            </a:r>
            <a:r>
              <a:rPr lang="es-CO" sz="1600" dirty="0"/>
              <a:t> en al menos dos ciclos del cultivo. </a:t>
            </a:r>
            <a:endParaRPr lang="en-US" sz="1600" dirty="0"/>
          </a:p>
          <a:p>
            <a:pPr algn="just"/>
            <a:r>
              <a:rPr lang="es-CO" sz="1600" dirty="0"/>
              <a:t>4. Difundir los resultados obtenidos a productores de banano</a:t>
            </a:r>
            <a:endParaRPr lang="en-US" sz="1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385297" y="4705774"/>
            <a:ext cx="11044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/>
              <a:t>Instituciones participantes: </a:t>
            </a:r>
            <a:r>
              <a:rPr lang="es-CO" sz="1600" dirty="0"/>
              <a:t>INIAP y </a:t>
            </a:r>
            <a:r>
              <a:rPr lang="es-CO" sz="1600" dirty="0" err="1"/>
              <a:t>Agrocalidad</a:t>
            </a:r>
            <a:endParaRPr lang="es-CO" sz="1600" dirty="0"/>
          </a:p>
          <a:p>
            <a:endParaRPr lang="es-CO" sz="1600" dirty="0"/>
          </a:p>
          <a:p>
            <a:endParaRPr lang="es-CO" sz="1600" dirty="0"/>
          </a:p>
          <a:p>
            <a:r>
              <a:rPr lang="es-CO" sz="1600" b="1" dirty="0"/>
              <a:t>Estado: </a:t>
            </a:r>
            <a:r>
              <a:rPr lang="es-CO" sz="1600" dirty="0"/>
              <a:t>Negociación de los términos del convenio de cooperación y acuerdo de transferencia del material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0498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Actividades por Realizar </a:t>
            </a:r>
            <a:endParaRPr lang="es-EC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8485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4793</TotalTime>
  <Words>1666</Words>
  <Application>Microsoft Office PowerPoint</Application>
  <PresentationFormat>Panorámica</PresentationFormat>
  <Paragraphs>240</Paragraphs>
  <Slides>19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Arial</vt:lpstr>
      <vt:lpstr>Bebas Kai</vt:lpstr>
      <vt:lpstr>Britannic Bold</vt:lpstr>
      <vt:lpstr>Calibri</vt:lpstr>
      <vt:lpstr>Calibri Light</vt:lpstr>
      <vt:lpstr>Cambria</vt:lpstr>
      <vt:lpstr>Open Sans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Proyectos Ganados </vt:lpstr>
      <vt:lpstr>Proyectos Enviados </vt:lpstr>
      <vt:lpstr>Actividades en Marcha </vt:lpstr>
      <vt:lpstr>Presentación de PowerPoint</vt:lpstr>
      <vt:lpstr>Actividades por Realizar </vt:lpstr>
      <vt:lpstr>FOC R4T</vt:lpstr>
      <vt:lpstr>LMR</vt:lpstr>
      <vt:lpstr>Sigatoka Negra </vt:lpstr>
      <vt:lpstr>Mejora de la calidad y productividad </vt:lpstr>
      <vt:lpstr>Moko</vt:lpstr>
      <vt:lpstr>Equipo del Programa de Banano Plátano y otras Musáceas a Nivel Nacional  </vt:lpstr>
      <vt:lpstr>Presentación de PowerPoint</vt:lpstr>
      <vt:lpstr>Necesidades </vt:lpstr>
      <vt:lpstr>Aliados Internacionales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SUBTÍTULOS</dc:title>
  <dc:creator>Microsoft Office User</dc:creator>
  <cp:lastModifiedBy>Responsable</cp:lastModifiedBy>
  <cp:revision>165</cp:revision>
  <dcterms:created xsi:type="dcterms:W3CDTF">2020-01-03T15:42:20Z</dcterms:created>
  <dcterms:modified xsi:type="dcterms:W3CDTF">2021-04-28T21:35:23Z</dcterms:modified>
</cp:coreProperties>
</file>